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67" r:id="rId4"/>
    <p:sldId id="258" r:id="rId5"/>
    <p:sldId id="268" r:id="rId6"/>
    <p:sldId id="259" r:id="rId7"/>
    <p:sldId id="274" r:id="rId8"/>
    <p:sldId id="261" r:id="rId9"/>
    <p:sldId id="270" r:id="rId10"/>
    <p:sldId id="271" r:id="rId11"/>
    <p:sldId id="263" r:id="rId12"/>
    <p:sldId id="264" r:id="rId13"/>
    <p:sldId id="269" r:id="rId14"/>
    <p:sldId id="273" r:id="rId15"/>
    <p:sldId id="276" r:id="rId16"/>
    <p:sldId id="275" r:id="rId17"/>
    <p:sldId id="272" r:id="rId18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/>
    <p:restoredTop sz="94714"/>
  </p:normalViewPr>
  <p:slideViewPr>
    <p:cSldViewPr snapToGrid="0" snapToObjects="1" showGuides="1">
      <p:cViewPr varScale="1">
        <p:scale>
          <a:sx n="106" d="100"/>
          <a:sy n="106" d="100"/>
        </p:scale>
        <p:origin x="208" y="73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9B91A-6C9F-E34F-BAAB-FDBBDC489031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5927B-75A3-0D46-B2FE-3F00F45DFE4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0140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5927B-75A3-0D46-B2FE-3F00F45DFE45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7442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8ACA-1BB2-4E4E-893E-19DFB9BFD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C3DED-45D1-7743-86D8-ECBD82B72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FB5B-7FF9-AB46-98B0-988DB8E7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985F0-3674-F14D-BA3E-80D05356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1476E-0A9E-4644-90A9-5B67B6C1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29519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B6F6-0B12-F540-9696-8C3E4D15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89BEA-E188-494E-8B18-69FBA35C9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02830-5C06-F649-A691-6694F756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9028C-2170-8C4F-8463-FCDC6BD5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F288A-C700-C042-9B5B-5D19486A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0807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0DFA18-D1CB-4F48-9603-37473A8F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158E0-6CDE-1F4B-BEB2-923E25A28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521E1-FABF-6244-9796-33FC3B20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33A81-D128-8340-9AFB-659A2A73F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F62C7-F3FD-3245-B9C1-704D1970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7414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65C6-DFBA-4742-B98D-8F273033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A7F0A-8411-F04F-B6D0-6B303AC04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FE499-66AA-3C4A-9E59-2E8ED960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5CF44-AE55-954D-BB12-B11AFF5F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EC87F-C3BC-B54D-97D7-1A92DA6D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0691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576CF-B881-3C40-BDDA-AF60AE6A1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15BA5-52A6-904E-A78F-AB6F0A945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81A6D-448A-9A41-9ACF-F5CCE538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3E784-2084-474F-8071-3052F655E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E627-6617-004C-9AD3-7A349EAB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921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088A-086A-A445-A290-4CEE770B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8E44C-2BFB-094C-89E1-BACB20B72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AB426-A781-D547-BAE2-82407651C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00894-8FF9-4044-84D7-40167EFE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7C29-0BD1-B142-BEFF-634D0CBF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42F68-756C-B54B-8B24-5091D65E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80941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4AD7-16A0-5A40-B136-4ED54FF1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673B-9825-5143-9DD0-58F0446E0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3A17D-FE9A-6340-860C-BA0412BA2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9A709-B2C3-EC42-832B-1138C9730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C8E926-C463-644C-BE3B-B21CF754A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70D38-75FD-E546-8359-55A6EECD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A61FE5-755D-9042-B4CD-16DB3EC0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9753E6-ABFA-C64A-B511-C0B329DE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3856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A9F7-57A0-E946-B811-0B52AB69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8A331-6AC9-7940-80A4-966B50EE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3EB1F-BC9F-FA48-B9B3-C53F600A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E77A6-4312-8540-A75F-86725904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5843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B8935-5713-F74F-8725-57C6C8FB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5A58C-50CF-214F-AEBE-FBFB49E5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C89DA-717B-6748-BA88-C3723BA4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4478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E3D9-C4F5-2848-9801-9E7A98D2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D7100-F3E1-714F-920D-F6DC2D3D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5E7F7-0BB3-8D46-BCDC-3DF7A0F44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6D1D-A1BB-C243-A8AD-FC6CFCEC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6A1A4-63A5-714D-92DC-A9819421A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21E62-7134-CB4D-BEBE-D6866BEF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550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88CF-A570-9B44-8C0B-3AB84281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FCEE29-1895-8C47-A3EA-7A2106FA1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65159-7CD2-3444-8273-31579D998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FA852-2608-6342-85E8-4B11ED224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0845B-476F-3648-A430-794E8AD6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6B776-A4E0-CE4C-ADFA-710CD266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86909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25201E-4DF3-834B-BCAD-BDD2EBB6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CC6BB-4AA9-7E4B-AD9B-13AFB5A25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652BC-3218-B446-8144-B6365B45F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2C4E1-4ABB-354C-9E90-9ECACCEED038}" type="datetimeFigureOut">
              <a:rPr lang="en-AT" smtClean="0"/>
              <a:t>08.06.21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A91B3-066A-2B46-81B3-37D570FBE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22303-A2BD-1D49-8369-46FFF6FB5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3A0CF-28F3-154D-BFAD-6018EBE9FCC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3609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7EE0-6788-3C46-880B-0A069EE698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T" sz="5200" dirty="0">
                <a:latin typeface="Avenir Book" panose="02000503020000020003" pitchFamily="2" charset="0"/>
              </a:rPr>
              <a:t>Decipher the functional consequenes of a </a:t>
            </a:r>
            <a:r>
              <a:rPr lang="en-AT" sz="5200" i="1" dirty="0">
                <a:latin typeface="Avenir Book" panose="02000503020000020003" pitchFamily="2" charset="0"/>
              </a:rPr>
              <a:t>twist</a:t>
            </a:r>
            <a:r>
              <a:rPr lang="en-AT" sz="5200" dirty="0">
                <a:latin typeface="Avenir Book" panose="02000503020000020003" pitchFamily="2" charset="0"/>
              </a:rPr>
              <a:t> KO </a:t>
            </a:r>
            <a:r>
              <a:rPr lang="en-GB" sz="5200" dirty="0">
                <a:latin typeface="Avenir Book" panose="02000503020000020003" pitchFamily="2" charset="0"/>
              </a:rPr>
              <a:t>in </a:t>
            </a:r>
            <a:r>
              <a:rPr lang="en-AT" sz="5200" i="1" dirty="0">
                <a:latin typeface="Avenir Book" panose="02000503020000020003" pitchFamily="2" charset="0"/>
              </a:rPr>
              <a:t>Nematostella vectensis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A0ED71-C4C6-A54D-84EC-6574A09626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752071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C51E-1EEF-9C41-84FB-28CEC9B1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latin typeface="Avenir Book" panose="02000503020000020003" pitchFamily="2" charset="0"/>
              </a:rPr>
              <a:t>’Bubble’ displays a cancer-like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D264-52BF-1C4E-8AF1-B6866DD8F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sz="2400" i="1" dirty="0">
                <a:latin typeface="Avenir Book" panose="02000503020000020003" pitchFamily="2" charset="0"/>
              </a:rPr>
              <a:t>If bubbles form </a:t>
            </a:r>
            <a:r>
              <a:rPr lang="en-GB" sz="2400" i="1" u="sng" dirty="0">
                <a:latin typeface="Avenir Book" panose="02000503020000020003" pitchFamily="2" charset="0"/>
              </a:rPr>
              <a:t>not due to local proliferation</a:t>
            </a:r>
            <a:r>
              <a:rPr lang="en-GB" sz="2400" i="1" dirty="0">
                <a:latin typeface="Avenir Book" panose="02000503020000020003" pitchFamily="2" charset="0"/>
              </a:rPr>
              <a:t>, the additional cells present in bubble tissue may have migrated there, perhaps due to a failure to migrate to their actual destination […]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33688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BCD2-6D93-6E47-99B1-80391CD6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How do we tackle these hypotheses</a:t>
            </a:r>
            <a:endParaRPr lang="en-AT" sz="3200" u="sng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442C4-0509-254B-B1A3-D5C545A55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T" dirty="0">
                <a:latin typeface="Avenir Book" panose="02000503020000020003" pitchFamily="2" charset="0"/>
              </a:rPr>
              <a:t>We have bulk, and scRNA data of CRISPR/Cas9 twist-mutant and wt animals</a:t>
            </a:r>
          </a:p>
          <a:p>
            <a:endParaRPr lang="en-AT" dirty="0">
              <a:latin typeface="Avenir Book" panose="02000503020000020003" pitchFamily="2" charset="0"/>
            </a:endParaRPr>
          </a:p>
          <a:p>
            <a:r>
              <a:rPr lang="en-AT" dirty="0">
                <a:latin typeface="Avenir Book" panose="02000503020000020003" pitchFamily="2" charset="0"/>
              </a:rPr>
              <a:t>Data analysis (2 persons; 6 months)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dirty="0">
                <a:latin typeface="Avenir Book" panose="02000503020000020003" pitchFamily="2" charset="0"/>
              </a:rPr>
              <a:t>decipher a potential crosstalk between Target of Rapamycin (TOR) and Fibroblast growth factor receptor (</a:t>
            </a:r>
            <a:r>
              <a:rPr lang="en-GB" dirty="0" err="1">
                <a:latin typeface="Avenir Book" panose="02000503020000020003" pitchFamily="2" charset="0"/>
              </a:rPr>
              <a:t>Fgfrb</a:t>
            </a:r>
            <a:r>
              <a:rPr lang="en-GB" dirty="0">
                <a:latin typeface="Avenir Book" panose="02000503020000020003" pitchFamily="2" charset="0"/>
              </a:rPr>
              <a:t>) signalling in ring muscles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dirty="0">
                <a:latin typeface="Avenir Book" panose="02000503020000020003" pitchFamily="2" charset="0"/>
              </a:rPr>
              <a:t>d</a:t>
            </a:r>
            <a:r>
              <a:rPr lang="en-AT" dirty="0">
                <a:latin typeface="Avenir Book" panose="02000503020000020003" pitchFamily="2" charset="0"/>
              </a:rPr>
              <a:t>ecipher if ‘bubble’ has tentacle identity through comparative transcriptomic analysis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dirty="0">
                <a:latin typeface="Avenir Book" panose="02000503020000020003" pitchFamily="2" charset="0"/>
              </a:rPr>
              <a:t>decipher if twist interacts with cell-proliferation pathways (RTK/RAS/MAPK) which may portend to a novel cancer-like phenotype</a:t>
            </a:r>
          </a:p>
          <a:p>
            <a:pPr marL="0" indent="0">
              <a:buNone/>
            </a:pPr>
            <a:endParaRPr lang="en-AT" dirty="0">
              <a:latin typeface="Avenir Book" panose="02000503020000020003" pitchFamily="2" charset="0"/>
            </a:endParaRPr>
          </a:p>
          <a:p>
            <a:r>
              <a:rPr lang="en-AT" dirty="0">
                <a:latin typeface="Avenir Book" panose="02000503020000020003" pitchFamily="2" charset="0"/>
              </a:rPr>
              <a:t>Generation of twist antibody (1 person; 12 months)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dirty="0">
                <a:latin typeface="Avenir Book" panose="02000503020000020003" pitchFamily="2" charset="0"/>
              </a:rPr>
              <a:t>T</a:t>
            </a:r>
            <a:r>
              <a:rPr lang="en-AT" dirty="0">
                <a:latin typeface="Avenir Book" panose="02000503020000020003" pitchFamily="2" charset="0"/>
              </a:rPr>
              <a:t>wist-AB can be utilized in a Chip-Seq experiment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GB" dirty="0">
                <a:latin typeface="Avenir Book" panose="02000503020000020003" pitchFamily="2" charset="0"/>
              </a:rPr>
              <a:t>F</a:t>
            </a:r>
            <a:r>
              <a:rPr lang="en-AT" dirty="0">
                <a:latin typeface="Avenir Book" panose="02000503020000020003" pitchFamily="2" charset="0"/>
              </a:rPr>
              <a:t>ind binding affinities of twist within the genome (direct measure)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45898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977E-EFC2-084B-AC85-81377675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latin typeface="Avenir Book" panose="02000503020000020003" pitchFamily="2" charset="0"/>
              </a:rPr>
              <a:t>Why should we get the funding?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B14AD-B65A-F245-BCFA-898B505B9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T" sz="2400" dirty="0">
                <a:latin typeface="Avenir Book" panose="02000503020000020003" pitchFamily="2" charset="0"/>
              </a:rPr>
              <a:t>We already have a </a:t>
            </a:r>
            <a:r>
              <a:rPr lang="en-GB" sz="2400" dirty="0">
                <a:latin typeface="Avenir Book" panose="02000503020000020003" pitchFamily="2" charset="0"/>
              </a:rPr>
              <a:t>plethora of data</a:t>
            </a:r>
          </a:p>
          <a:p>
            <a:r>
              <a:rPr lang="en-GB" sz="2400" dirty="0">
                <a:latin typeface="Avenir Book" panose="02000503020000020003" pitchFamily="2" charset="0"/>
              </a:rPr>
              <a:t>We have a clear road-map</a:t>
            </a:r>
          </a:p>
          <a:p>
            <a:endParaRPr lang="en-AT" sz="2400" dirty="0">
              <a:latin typeface="Avenir Book" panose="02000503020000020003" pitchFamily="2" charset="0"/>
            </a:endParaRPr>
          </a:p>
          <a:p>
            <a:r>
              <a:rPr lang="en-GB" sz="2400" dirty="0">
                <a:latin typeface="Avenir Book" panose="02000503020000020003" pitchFamily="2" charset="0"/>
              </a:rPr>
              <a:t>c</a:t>
            </a:r>
            <a:r>
              <a:rPr lang="en-AT" sz="2400" dirty="0">
                <a:latin typeface="Avenir Book" panose="02000503020000020003" pitchFamily="2" charset="0"/>
              </a:rPr>
              <a:t>ancer-like phenotype would display an ultimate novelty</a:t>
            </a:r>
          </a:p>
          <a:p>
            <a:pPr lvl="1"/>
            <a:r>
              <a:rPr lang="en-GB" dirty="0">
                <a:latin typeface="Avenir Book" panose="02000503020000020003" pitchFamily="2" charset="0"/>
              </a:rPr>
              <a:t>c</a:t>
            </a:r>
            <a:r>
              <a:rPr lang="en-AT" dirty="0">
                <a:latin typeface="Avenir Book" panose="02000503020000020003" pitchFamily="2" charset="0"/>
              </a:rPr>
              <a:t>ontribution to a broader scientific community</a:t>
            </a:r>
          </a:p>
          <a:p>
            <a:pPr lvl="1"/>
            <a:r>
              <a:rPr lang="en-GB" dirty="0">
                <a:latin typeface="Avenir Book" panose="02000503020000020003" pitchFamily="2" charset="0"/>
              </a:rPr>
              <a:t>p</a:t>
            </a:r>
            <a:r>
              <a:rPr lang="en-AT" dirty="0">
                <a:latin typeface="Avenir Book" panose="02000503020000020003" pitchFamily="2" charset="0"/>
              </a:rPr>
              <a:t>otentially publishing in a high ranking journal (increase the reputation of the lab)</a:t>
            </a:r>
          </a:p>
          <a:p>
            <a:r>
              <a:rPr lang="en-AT" sz="2400" dirty="0">
                <a:latin typeface="Avenir Book" panose="02000503020000020003" pitchFamily="2" charset="0"/>
              </a:rPr>
              <a:t>We have a renowned lab with a lot of expertise</a:t>
            </a:r>
          </a:p>
        </p:txBody>
      </p:sp>
    </p:spTree>
    <p:extLst>
      <p:ext uri="{BB962C8B-B14F-4D97-AF65-F5344CB8AC3E}">
        <p14:creationId xmlns:p14="http://schemas.microsoft.com/office/powerpoint/2010/main" val="540510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8BBC-44B5-BD45-B737-431D556A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AAC27-8C06-B344-BD29-25F4627C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3462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1E14-64E6-9940-993E-404AF99E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latin typeface="Avenir Book" panose="02000503020000020003" pitchFamily="2" charset="0"/>
              </a:rPr>
              <a:t>Twist expression correlates with developmental stage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8A5B942-32D8-C542-8E74-9F20FB8BC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1763"/>
            <a:ext cx="6658480" cy="4351338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BE05B5-554D-9445-88A0-13AC21C03B05}"/>
              </a:ext>
            </a:extLst>
          </p:cNvPr>
          <p:cNvCxnSpPr/>
          <p:nvPr/>
        </p:nvCxnSpPr>
        <p:spPr>
          <a:xfrm>
            <a:off x="838200" y="1942939"/>
            <a:ext cx="21730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762073-2480-004C-8691-F5EEDD254065}"/>
              </a:ext>
            </a:extLst>
          </p:cNvPr>
          <p:cNvSpPr txBox="1"/>
          <p:nvPr/>
        </p:nvSpPr>
        <p:spPr>
          <a:xfrm>
            <a:off x="1049720" y="1594616"/>
            <a:ext cx="17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venir Book" panose="02000503020000020003" pitchFamily="2" charset="0"/>
              </a:rPr>
              <a:t>early planula stage</a:t>
            </a:r>
          </a:p>
          <a:p>
            <a:endParaRPr lang="en-AT" sz="14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8BB79-BF53-D044-88B0-96BCC4FCE976}"/>
              </a:ext>
            </a:extLst>
          </p:cNvPr>
          <p:cNvSpPr txBox="1"/>
          <p:nvPr/>
        </p:nvSpPr>
        <p:spPr>
          <a:xfrm>
            <a:off x="3187918" y="1595755"/>
            <a:ext cx="174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venir Book" panose="02000503020000020003" pitchFamily="2" charset="0"/>
              </a:rPr>
              <a:t>mid-planula stage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AC8-E552-F14A-BE8B-F9EE09E8586D}"/>
              </a:ext>
            </a:extLst>
          </p:cNvPr>
          <p:cNvCxnSpPr>
            <a:cxnSpLocks/>
          </p:cNvCxnSpPr>
          <p:nvPr/>
        </p:nvCxnSpPr>
        <p:spPr>
          <a:xfrm flipV="1">
            <a:off x="3153103" y="1941464"/>
            <a:ext cx="2031125" cy="14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26CA54-A61C-B343-8895-9DFF941CCEAB}"/>
              </a:ext>
            </a:extLst>
          </p:cNvPr>
          <p:cNvCxnSpPr>
            <a:cxnSpLocks/>
          </p:cNvCxnSpPr>
          <p:nvPr/>
        </p:nvCxnSpPr>
        <p:spPr>
          <a:xfrm flipV="1">
            <a:off x="5326117" y="1941464"/>
            <a:ext cx="202783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9116AA-9CAB-F946-8B09-ED5269701E8F}"/>
              </a:ext>
            </a:extLst>
          </p:cNvPr>
          <p:cNvSpPr txBox="1"/>
          <p:nvPr/>
        </p:nvSpPr>
        <p:spPr>
          <a:xfrm>
            <a:off x="5603982" y="1593538"/>
            <a:ext cx="174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venir Book" panose="02000503020000020003" pitchFamily="2" charset="0"/>
              </a:rPr>
              <a:t>primary polyp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AB2F4A-2637-1B4F-83CF-26DD1E31C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680" y="3907330"/>
            <a:ext cx="4484604" cy="258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90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226A-D30F-194F-B097-E7CE9746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latin typeface="Avenir Book" panose="02000503020000020003" pitchFamily="2" charset="0"/>
              </a:rPr>
              <a:t>Tentacle formation in </a:t>
            </a:r>
            <a:r>
              <a:rPr lang="en-AT" sz="3200" i="1" dirty="0">
                <a:latin typeface="Avenir Book" panose="02000503020000020003" pitchFamily="2" charset="0"/>
              </a:rPr>
              <a:t>N.vectensis</a:t>
            </a:r>
          </a:p>
        </p:txBody>
      </p:sp>
      <p:pic>
        <p:nvPicPr>
          <p:cNvPr id="5" name="Content Placeholder 4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4707D2BB-833C-F143-9490-7745654C4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9859"/>
            <a:ext cx="998248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93CFD-D041-DA43-9D55-E705BB89830A}"/>
              </a:ext>
            </a:extLst>
          </p:cNvPr>
          <p:cNvSpPr txBox="1"/>
          <p:nvPr/>
        </p:nvSpPr>
        <p:spPr>
          <a:xfrm>
            <a:off x="8986345" y="6492875"/>
            <a:ext cx="2964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>
                <a:latin typeface="Avenir Book" panose="02000503020000020003" pitchFamily="2" charset="0"/>
              </a:rPr>
              <a:t>Ikmi, et al. 2020, Nature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20901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2C1B-75DD-9645-ADD1-F16B8D80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Avenir Book" panose="02000503020000020003" pitchFamily="2" charset="0"/>
              </a:rPr>
              <a:t>O</a:t>
            </a:r>
            <a:r>
              <a:rPr lang="en-AT" sz="3200" dirty="0">
                <a:latin typeface="Avenir Book" panose="02000503020000020003" pitchFamily="2" charset="0"/>
              </a:rPr>
              <a:t>ne interesting CRISPR/Cas9 off-target</a:t>
            </a:r>
            <a:endParaRPr lang="en-AT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91694-5FD5-AB48-BCDF-87B279A68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latin typeface="Avenir Book" panose="02000503020000020003" pitchFamily="2" charset="0"/>
              </a:rPr>
              <a:t>On chromosome 2; Position 3292703 we observed a INDEL </a:t>
            </a:r>
          </a:p>
          <a:p>
            <a:pPr marL="0" indent="0">
              <a:buNone/>
            </a:pPr>
            <a:r>
              <a:rPr lang="en-GB" sz="2400" dirty="0">
                <a:latin typeface="Avenir Book" panose="02000503020000020003" pitchFamily="2" charset="0"/>
              </a:rPr>
              <a:t>(CTTCCATTT </a:t>
            </a:r>
            <a:r>
              <a:rPr lang="en-GB" sz="2400" dirty="0">
                <a:latin typeface="Avenir Book" panose="02000503020000020003" pitchFamily="2" charset="0"/>
                <a:sym typeface="Wingdings" pitchFamily="2" charset="2"/>
              </a:rPr>
              <a:t> </a:t>
            </a:r>
            <a:r>
              <a:rPr lang="en-GB" sz="2400" b="1" dirty="0">
                <a:latin typeface="Avenir Book" panose="02000503020000020003" pitchFamily="2" charset="0"/>
                <a:sym typeface="Wingdings" pitchFamily="2" charset="2"/>
              </a:rPr>
              <a:t>CTTT</a:t>
            </a:r>
            <a:r>
              <a:rPr lang="en-GB" sz="2400" dirty="0">
                <a:latin typeface="Avenir Book" panose="02000503020000020003" pitchFamily="2" charset="0"/>
                <a:sym typeface="Wingdings" pitchFamily="2" charset="2"/>
              </a:rPr>
              <a:t>------); NV2.10979</a:t>
            </a:r>
          </a:p>
        </p:txBody>
      </p:sp>
    </p:spTree>
    <p:extLst>
      <p:ext uri="{BB962C8B-B14F-4D97-AF65-F5344CB8AC3E}">
        <p14:creationId xmlns:p14="http://schemas.microsoft.com/office/powerpoint/2010/main" val="41473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1895-9F85-0D4D-A536-CF22569B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9D760-7D41-884E-BE1A-1D5BA12C0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366E73A-203D-6E41-A593-F35114F6E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78" y="1825625"/>
            <a:ext cx="34583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4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B022-1245-9E4C-8830-00C73712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latin typeface="Avenir Book" panose="02000503020000020003" pitchFamily="2" charset="0"/>
              </a:rPr>
              <a:t>Twist protein is involved in a variety of cellular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0A6B4-C794-2A44-BD26-7132FEB78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49228" cy="4351338"/>
          </a:xfrm>
        </p:spPr>
        <p:txBody>
          <a:bodyPr>
            <a:noAutofit/>
          </a:bodyPr>
          <a:lstStyle/>
          <a:p>
            <a:r>
              <a:rPr lang="en-AT" sz="2200" dirty="0">
                <a:latin typeface="Avenir Book" panose="02000503020000020003" pitchFamily="2" charset="0"/>
              </a:rPr>
              <a:t>Twist protein acts as a master transcription factor (highly conserved)</a:t>
            </a:r>
          </a:p>
          <a:p>
            <a:r>
              <a:rPr lang="en-AT" sz="2200" dirty="0">
                <a:latin typeface="Avenir Book" panose="02000503020000020003" pitchFamily="2" charset="0"/>
              </a:rPr>
              <a:t>basic helix-loop-helix structure;</a:t>
            </a:r>
          </a:p>
          <a:p>
            <a:pPr marL="0" indent="0">
              <a:buNone/>
            </a:pPr>
            <a:r>
              <a:rPr lang="en-AT" sz="2200" dirty="0">
                <a:latin typeface="Avenir Book" panose="02000503020000020003" pitchFamily="2" charset="0"/>
              </a:rPr>
              <a:t>bind to E-box (5’-CATATG-3’) motif</a:t>
            </a:r>
          </a:p>
          <a:p>
            <a:r>
              <a:rPr lang="en-AT" sz="2200" dirty="0">
                <a:latin typeface="Avenir Book" panose="02000503020000020003" pitchFamily="2" charset="0"/>
              </a:rPr>
              <a:t>found in metazoa</a:t>
            </a:r>
          </a:p>
          <a:p>
            <a:pPr marL="0" indent="0">
              <a:buNone/>
            </a:pPr>
            <a:endParaRPr lang="en-AT" sz="22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AT" sz="2200" dirty="0">
              <a:latin typeface="Avenir Book" panose="02000503020000020003" pitchFamily="2" charset="0"/>
            </a:endParaRPr>
          </a:p>
          <a:p>
            <a:r>
              <a:rPr lang="en-AT" sz="2200" dirty="0">
                <a:latin typeface="Avenir Book" panose="02000503020000020003" pitchFamily="2" charset="0"/>
              </a:rPr>
              <a:t>Drosophila (mesoderm formation)</a:t>
            </a:r>
          </a:p>
          <a:p>
            <a:pPr marL="0" indent="0">
              <a:buNone/>
            </a:pPr>
            <a:endParaRPr lang="en-GB" sz="2200" dirty="0">
              <a:latin typeface="Avenir Book" panose="02000503020000020003" pitchFamily="2" charset="0"/>
            </a:endParaRPr>
          </a:p>
          <a:p>
            <a:r>
              <a:rPr lang="en-GB" sz="2200" dirty="0">
                <a:latin typeface="Avenir Book" panose="02000503020000020003" pitchFamily="2" charset="0"/>
              </a:rPr>
              <a:t>H</a:t>
            </a:r>
            <a:r>
              <a:rPr lang="en-AT" sz="2200" dirty="0">
                <a:latin typeface="Avenir Book" panose="02000503020000020003" pitchFamily="2" charset="0"/>
              </a:rPr>
              <a:t>uman cancer (EMT)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BE1ED-1216-5141-B100-352D8BF2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006793">
            <a:off x="8250262" y="3188455"/>
            <a:ext cx="2875935" cy="3542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49FFEA-89DE-634C-BCC8-77FA4E44F3D2}"/>
              </a:ext>
            </a:extLst>
          </p:cNvPr>
          <p:cNvSpPr/>
          <p:nvPr/>
        </p:nvSpPr>
        <p:spPr>
          <a:xfrm>
            <a:off x="7840095" y="6262042"/>
            <a:ext cx="3696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Avenir Book" panose="02000503020000020003" pitchFamily="2" charset="0"/>
              </a:rPr>
              <a:t>S</a:t>
            </a:r>
            <a:r>
              <a:rPr lang="en-AT" sz="1200" dirty="0">
                <a:latin typeface="Avenir Book" panose="02000503020000020003" pitchFamily="2" charset="0"/>
              </a:rPr>
              <a:t>ource: Expasy: SIB (Twist, </a:t>
            </a:r>
            <a:r>
              <a:rPr lang="en-AT" sz="1200" i="1" dirty="0">
                <a:latin typeface="Avenir Book" panose="02000503020000020003" pitchFamily="2" charset="0"/>
              </a:rPr>
              <a:t>Nematostella vectensis</a:t>
            </a:r>
            <a:r>
              <a:rPr lang="en-AT" sz="1200" dirty="0">
                <a:latin typeface="Avenir Book" panose="02000503020000020003" pitchFamily="2" charset="0"/>
              </a:rPr>
              <a:t>);</a:t>
            </a:r>
          </a:p>
          <a:p>
            <a:r>
              <a:rPr lang="en-GB" sz="1200" dirty="0" err="1">
                <a:latin typeface="Avenir Book" panose="02000503020000020003" pitchFamily="2" charset="0"/>
              </a:rPr>
              <a:t>Irinka</a:t>
            </a:r>
            <a:r>
              <a:rPr lang="en-GB" sz="1200" dirty="0">
                <a:latin typeface="Avenir Book" panose="02000503020000020003" pitchFamily="2" charset="0"/>
              </a:rPr>
              <a:t> </a:t>
            </a:r>
            <a:r>
              <a:rPr lang="en-GB" sz="1200" dirty="0" err="1">
                <a:latin typeface="Avenir Book" panose="02000503020000020003" pitchFamily="2" charset="0"/>
              </a:rPr>
              <a:t>Castanon</a:t>
            </a:r>
            <a:r>
              <a:rPr lang="en-GB" sz="1200" dirty="0">
                <a:latin typeface="Avenir Book" panose="02000503020000020003" pitchFamily="2" charset="0"/>
              </a:rPr>
              <a:t> &amp; Mary K. </a:t>
            </a:r>
            <a:r>
              <a:rPr lang="en-GB" sz="1200" dirty="0" err="1">
                <a:latin typeface="Avenir Book" panose="02000503020000020003" pitchFamily="2" charset="0"/>
              </a:rPr>
              <a:t>Baylies</a:t>
            </a:r>
            <a:r>
              <a:rPr lang="en-GB" sz="1200" dirty="0">
                <a:latin typeface="Avenir Book" panose="02000503020000020003" pitchFamily="2" charset="0"/>
              </a:rPr>
              <a:t>, Genes 2002</a:t>
            </a:r>
            <a:endParaRPr lang="en-AT" sz="1200" dirty="0">
              <a:latin typeface="Avenir Book" panose="02000503020000020003" pitchFamily="2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B5CE46D-ED52-1547-BB34-D7F7E8826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429" y="1948017"/>
            <a:ext cx="4857669" cy="13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A220-99D2-8649-952B-C996FB60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latin typeface="Avenir Book" panose="02000503020000020003" pitchFamily="2" charset="0"/>
              </a:rPr>
              <a:t>Dm-twist induces mesoderm formation in </a:t>
            </a:r>
            <a:r>
              <a:rPr lang="en-AT" sz="3200" i="1" dirty="0">
                <a:latin typeface="Avenir Book" panose="02000503020000020003" pitchFamily="2" charset="0"/>
              </a:rPr>
              <a:t>Drosophila melongaster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EAE04-8231-9C42-9125-C0011DB16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78" y="5105761"/>
            <a:ext cx="10515600" cy="1488036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Avenir Book" panose="02000503020000020003" pitchFamily="2" charset="0"/>
              </a:rPr>
              <a:t>Twist targets the majority of mesodermal cis-regulatory modules (CRMs)</a:t>
            </a:r>
          </a:p>
          <a:p>
            <a:r>
              <a:rPr lang="en-GB" sz="2000" dirty="0">
                <a:latin typeface="Avenir Book" panose="02000503020000020003" pitchFamily="2" charset="0"/>
              </a:rPr>
              <a:t>Twist may provide the competence for more specific TFs to bind to these CRMs; e.g. acting as a pioneer TF to facilitate chromatin remodelling</a:t>
            </a:r>
          </a:p>
          <a:p>
            <a:r>
              <a:rPr lang="en-GB" sz="2000" dirty="0">
                <a:latin typeface="Avenir Book" panose="02000503020000020003" pitchFamily="2" charset="0"/>
              </a:rPr>
              <a:t>Twist provides the mesoderm with the competence to be pluripotent</a:t>
            </a:r>
            <a:endParaRPr lang="en-AT" sz="2000" dirty="0">
              <a:latin typeface="Avenir Book" panose="0200050302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CB09D-9497-4C44-901B-B957D74837DB}"/>
              </a:ext>
            </a:extLst>
          </p:cNvPr>
          <p:cNvSpPr txBox="1"/>
          <p:nvPr/>
        </p:nvSpPr>
        <p:spPr>
          <a:xfrm>
            <a:off x="6711142" y="6581001"/>
            <a:ext cx="5805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venir Book" panose="02000503020000020003" pitchFamily="2" charset="0"/>
              </a:rPr>
              <a:t>Figure adapted from Thomas </a:t>
            </a:r>
            <a:r>
              <a:rPr lang="en-GB" sz="1200" dirty="0" err="1">
                <a:latin typeface="Avenir Book" panose="02000503020000020003" pitchFamily="2" charset="0"/>
              </a:rPr>
              <a:t>Sandmann</a:t>
            </a:r>
            <a:r>
              <a:rPr lang="en-GB" sz="1200" dirty="0">
                <a:latin typeface="Avenir Book" panose="02000503020000020003" pitchFamily="2" charset="0"/>
              </a:rPr>
              <a:t>, et al. 2007, Genes &amp; Development</a:t>
            </a:r>
            <a:endParaRPr lang="en-AT" sz="1200" dirty="0">
              <a:latin typeface="Avenir Book" panose="02000503020000020003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9162A-611C-CF4D-93CE-C6AA1C7FBD5E}"/>
              </a:ext>
            </a:extLst>
          </p:cNvPr>
          <p:cNvGrpSpPr>
            <a:grpSpLocks noChangeAspect="1"/>
          </p:cNvGrpSpPr>
          <p:nvPr/>
        </p:nvGrpSpPr>
        <p:grpSpPr>
          <a:xfrm>
            <a:off x="1892616" y="1657005"/>
            <a:ext cx="6048574" cy="3066761"/>
            <a:chOff x="1535713" y="1622850"/>
            <a:chExt cx="6548906" cy="3320439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3129D1EC-C03D-F040-9710-CC8AC6F6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5713" y="2406567"/>
              <a:ext cx="6548284" cy="2536722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0400004-F959-0847-9859-E257F1028A23}"/>
                </a:ext>
              </a:extLst>
            </p:cNvPr>
            <p:cNvCxnSpPr>
              <a:cxnSpLocks/>
            </p:cNvCxnSpPr>
            <p:nvPr/>
          </p:nvCxnSpPr>
          <p:spPr>
            <a:xfrm>
              <a:off x="5836910" y="2244094"/>
              <a:ext cx="210370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E85065-EB5F-504C-B47E-38D85C600DE1}"/>
                </a:ext>
              </a:extLst>
            </p:cNvPr>
            <p:cNvSpPr txBox="1"/>
            <p:nvPr/>
          </p:nvSpPr>
          <p:spPr>
            <a:xfrm>
              <a:off x="5868891" y="1830501"/>
              <a:ext cx="2215728" cy="36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venir Book" panose="02000503020000020003" pitchFamily="2" charset="0"/>
                </a:rPr>
                <a:t>no </a:t>
              </a:r>
              <a:r>
                <a:rPr lang="en-GB" sz="1600" i="1" dirty="0">
                  <a:latin typeface="Avenir Book" panose="02000503020000020003" pitchFamily="2" charset="0"/>
                </a:rPr>
                <a:t>twist</a:t>
              </a:r>
              <a:r>
                <a:rPr lang="en-GB" sz="1600" dirty="0">
                  <a:latin typeface="Avenir Book" panose="02000503020000020003" pitchFamily="2" charset="0"/>
                </a:rPr>
                <a:t> expression</a:t>
              </a:r>
              <a:endParaRPr lang="en-AT" sz="1600" dirty="0">
                <a:latin typeface="Avenir Book" panose="02000503020000020003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647F83-E9B2-CC4F-9782-05EE59BAD534}"/>
                </a:ext>
              </a:extLst>
            </p:cNvPr>
            <p:cNvSpPr txBox="1"/>
            <p:nvPr/>
          </p:nvSpPr>
          <p:spPr>
            <a:xfrm>
              <a:off x="3970007" y="1659319"/>
              <a:ext cx="2157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venir Book" panose="02000503020000020003" pitchFamily="2" charset="0"/>
                </a:rPr>
                <a:t>developmental network ‘plugin’</a:t>
              </a:r>
              <a:endParaRPr lang="en-AT" sz="1600" dirty="0">
                <a:latin typeface="Avenir Book" panose="02000503020000020003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4F4DB8-6CBC-1D41-B362-5F2977AA8057}"/>
                </a:ext>
              </a:extLst>
            </p:cNvPr>
            <p:cNvSpPr txBox="1"/>
            <p:nvPr/>
          </p:nvSpPr>
          <p:spPr>
            <a:xfrm>
              <a:off x="1696386" y="1622850"/>
              <a:ext cx="20409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venir Book" panose="02000503020000020003" pitchFamily="2" charset="0"/>
                </a:rPr>
                <a:t>directly targeting genes</a:t>
              </a:r>
              <a:endParaRPr lang="en-AT" sz="1600" dirty="0">
                <a:latin typeface="Avenir Book" panose="02000503020000020003" pitchFamily="2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6DB7AE-BED5-FF4F-8F6E-B04529391942}"/>
                </a:ext>
              </a:extLst>
            </p:cNvPr>
            <p:cNvCxnSpPr>
              <a:cxnSpLocks/>
            </p:cNvCxnSpPr>
            <p:nvPr/>
          </p:nvCxnSpPr>
          <p:spPr>
            <a:xfrm>
              <a:off x="3754673" y="2240285"/>
              <a:ext cx="19979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061BD1-82AD-024B-89E6-80E1721680D6}"/>
                </a:ext>
              </a:extLst>
            </p:cNvPr>
            <p:cNvCxnSpPr>
              <a:cxnSpLocks/>
            </p:cNvCxnSpPr>
            <p:nvPr/>
          </p:nvCxnSpPr>
          <p:spPr>
            <a:xfrm>
              <a:off x="1657829" y="2244094"/>
              <a:ext cx="19979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743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E868-9CD8-CA4F-91A5-B7B0A0D0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latin typeface="Avenir Book" panose="02000503020000020003" pitchFamily="2" charset="0"/>
              </a:rPr>
              <a:t>Twist induces metastatic potential of tumor cells via EMT in humans</a:t>
            </a:r>
          </a:p>
        </p:txBody>
      </p:sp>
      <p:pic>
        <p:nvPicPr>
          <p:cNvPr id="6" name="Content Placeholder 5" descr="Calendar&#10;&#10;Description automatically generated with low confidence">
            <a:extLst>
              <a:ext uri="{FF2B5EF4-FFF2-40B4-BE49-F238E27FC236}">
                <a16:creationId xmlns:a16="http://schemas.microsoft.com/office/drawing/2014/main" id="{D31C26F8-C8BF-E248-99FB-BD18A5EC1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717" y="2113103"/>
            <a:ext cx="5058103" cy="330394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581851-67CD-4A49-9285-1980DC11D380}"/>
              </a:ext>
            </a:extLst>
          </p:cNvPr>
          <p:cNvSpPr txBox="1"/>
          <p:nvPr/>
        </p:nvSpPr>
        <p:spPr>
          <a:xfrm>
            <a:off x="1319538" y="5656082"/>
            <a:ext cx="2668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Avenir Book" panose="02000503020000020003" pitchFamily="2" charset="0"/>
              </a:rPr>
              <a:t>adherens</a:t>
            </a:r>
            <a:r>
              <a:rPr lang="en-GB" sz="1600" dirty="0">
                <a:latin typeface="Avenir Book" panose="02000503020000020003" pitchFamily="2" charset="0"/>
              </a:rPr>
              <a:t> junction proteins </a:t>
            </a:r>
          </a:p>
          <a:p>
            <a:r>
              <a:rPr lang="en-GB" sz="1600" dirty="0">
                <a:latin typeface="Avenir Book" panose="02000503020000020003" pitchFamily="2" charset="0"/>
              </a:rPr>
              <a:t>(markers)</a:t>
            </a:r>
            <a:endParaRPr lang="en-AT" sz="1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7D4610-527E-DD46-961E-139E5000CB40}"/>
              </a:ext>
            </a:extLst>
          </p:cNvPr>
          <p:cNvSpPr txBox="1"/>
          <p:nvPr/>
        </p:nvSpPr>
        <p:spPr>
          <a:xfrm>
            <a:off x="6532182" y="2532149"/>
            <a:ext cx="54097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loss of cell-cell adhesion and polarity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gain migratory and invasive properties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Book" panose="02000503020000020003" pitchFamily="2" charset="0"/>
              </a:rPr>
              <a:t>the expression of fibroblast expression is positively correlated with EMT</a:t>
            </a:r>
          </a:p>
          <a:p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Book" panose="02000503020000020003" pitchFamily="2" charset="0"/>
              </a:rPr>
              <a:t>suppression of twist reduces metastatic potential in mammary carcinoma cells</a:t>
            </a:r>
          </a:p>
          <a:p>
            <a:endParaRPr lang="en-GB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Book" panose="02000503020000020003" pitchFamily="2" charset="0"/>
              </a:rPr>
              <a:t>Expression of Twist results in loss of E-cadherin-mediated cell-cell adhesion</a:t>
            </a:r>
            <a:endParaRPr lang="en-AT" dirty="0">
              <a:latin typeface="Avenir Book" panose="02000503020000020003" pitchFamily="2" charset="0"/>
            </a:endParaRPr>
          </a:p>
          <a:p>
            <a:endParaRPr lang="en-A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3A22F-5A64-8A43-B7F7-899E8E682D13}"/>
              </a:ext>
            </a:extLst>
          </p:cNvPr>
          <p:cNvSpPr txBox="1"/>
          <p:nvPr/>
        </p:nvSpPr>
        <p:spPr>
          <a:xfrm>
            <a:off x="962186" y="1725632"/>
            <a:ext cx="2140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venir Book" panose="02000503020000020003" pitchFamily="2" charset="0"/>
              </a:rPr>
              <a:t>kidney epithelial cells</a:t>
            </a:r>
            <a:endParaRPr lang="en-AT" sz="1600" dirty="0">
              <a:latin typeface="Avenir Book" panose="02000503020000020003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34BBB5-593D-B846-B976-70E3BA31C8D2}"/>
              </a:ext>
            </a:extLst>
          </p:cNvPr>
          <p:cNvCxnSpPr/>
          <p:nvPr/>
        </p:nvCxnSpPr>
        <p:spPr>
          <a:xfrm>
            <a:off x="962186" y="2087065"/>
            <a:ext cx="21685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A4C417-CDF6-8649-8B65-54B4D095FC64}"/>
              </a:ext>
            </a:extLst>
          </p:cNvPr>
          <p:cNvCxnSpPr>
            <a:cxnSpLocks/>
          </p:cNvCxnSpPr>
          <p:nvPr/>
        </p:nvCxnSpPr>
        <p:spPr>
          <a:xfrm>
            <a:off x="1319538" y="5559973"/>
            <a:ext cx="24641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035BF93-7B44-3445-9ED3-D90108FD2F62}"/>
              </a:ext>
            </a:extLst>
          </p:cNvPr>
          <p:cNvSpPr txBox="1"/>
          <p:nvPr/>
        </p:nvSpPr>
        <p:spPr>
          <a:xfrm>
            <a:off x="4003599" y="5670187"/>
            <a:ext cx="1816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venir Book" panose="02000503020000020003" pitchFamily="2" charset="0"/>
              </a:rPr>
              <a:t>fibroblast markers</a:t>
            </a:r>
            <a:endParaRPr lang="en-AT" sz="1600" dirty="0">
              <a:latin typeface="Avenir Book" panose="02000503020000020003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9F5529-0594-1A49-9305-EFC662914FCB}"/>
              </a:ext>
            </a:extLst>
          </p:cNvPr>
          <p:cNvCxnSpPr>
            <a:cxnSpLocks/>
          </p:cNvCxnSpPr>
          <p:nvPr/>
        </p:nvCxnSpPr>
        <p:spPr>
          <a:xfrm>
            <a:off x="3987833" y="5559973"/>
            <a:ext cx="14355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4E41B2-BEEF-7249-9D94-563FD7906F85}"/>
              </a:ext>
            </a:extLst>
          </p:cNvPr>
          <p:cNvSpPr txBox="1"/>
          <p:nvPr/>
        </p:nvSpPr>
        <p:spPr>
          <a:xfrm flipH="1">
            <a:off x="8457729" y="6512931"/>
            <a:ext cx="347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200" dirty="0">
                <a:latin typeface="Avenir Book" panose="02000503020000020003" pitchFamily="2" charset="0"/>
              </a:rPr>
              <a:t>Figure adapted from Yang, Y. et al, 2004, Cell</a:t>
            </a:r>
          </a:p>
        </p:txBody>
      </p:sp>
    </p:spTree>
    <p:extLst>
      <p:ext uri="{BB962C8B-B14F-4D97-AF65-F5344CB8AC3E}">
        <p14:creationId xmlns:p14="http://schemas.microsoft.com/office/powerpoint/2010/main" val="166663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C28C4-FEEE-1D4F-9435-0332DA6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3EC1-5632-E447-8D4C-CDB2776C6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AT" sz="24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AT" sz="2400" dirty="0">
                <a:latin typeface="Avenir Book" panose="02000503020000020003" pitchFamily="2" charset="0"/>
              </a:rPr>
              <a:t>Since cnideria </a:t>
            </a:r>
            <a:r>
              <a:rPr lang="en-AT" sz="2400" u="sng" dirty="0">
                <a:latin typeface="Avenir Book" panose="02000503020000020003" pitchFamily="2" charset="0"/>
              </a:rPr>
              <a:t>don’t develop a mesoderm</a:t>
            </a:r>
            <a:r>
              <a:rPr lang="en-AT" sz="2400" dirty="0">
                <a:latin typeface="Avenir Book" panose="02000503020000020003" pitchFamily="2" charset="0"/>
              </a:rPr>
              <a:t>, and furthermore </a:t>
            </a:r>
            <a:r>
              <a:rPr lang="en-AT" sz="2400" u="sng" dirty="0">
                <a:latin typeface="Avenir Book" panose="02000503020000020003" pitchFamily="2" charset="0"/>
              </a:rPr>
              <a:t>no cancer-like phenotype</a:t>
            </a:r>
            <a:r>
              <a:rPr lang="en-AT" sz="2400" dirty="0">
                <a:latin typeface="Avenir Book" panose="02000503020000020003" pitchFamily="2" charset="0"/>
              </a:rPr>
              <a:t> is described to date, we want to decipher the exact role of </a:t>
            </a:r>
            <a:r>
              <a:rPr lang="en-AT" sz="2400" i="1" dirty="0">
                <a:latin typeface="Avenir Book" panose="02000503020000020003" pitchFamily="2" charset="0"/>
              </a:rPr>
              <a:t>twist</a:t>
            </a:r>
            <a:r>
              <a:rPr lang="en-AT" sz="2400" dirty="0">
                <a:latin typeface="Avenir Book" panose="02000503020000020003" pitchFamily="2" charset="0"/>
              </a:rPr>
              <a:t> in </a:t>
            </a:r>
            <a:r>
              <a:rPr lang="en-AT" sz="2400" i="1" dirty="0">
                <a:latin typeface="Avenir Book" panose="02000503020000020003" pitchFamily="2" charset="0"/>
              </a:rPr>
              <a:t>N.vectensis</a:t>
            </a:r>
          </a:p>
        </p:txBody>
      </p:sp>
    </p:spTree>
    <p:extLst>
      <p:ext uri="{BB962C8B-B14F-4D97-AF65-F5344CB8AC3E}">
        <p14:creationId xmlns:p14="http://schemas.microsoft.com/office/powerpoint/2010/main" val="217961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E4A1-7193-4C43-B58E-D13AB89D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i="1" dirty="0"/>
              <a:t>Twist </a:t>
            </a:r>
            <a:r>
              <a:rPr lang="en-AT" sz="3200" dirty="0"/>
              <a:t>KO causes an novel phenotype in </a:t>
            </a:r>
            <a:r>
              <a:rPr lang="en-AT" sz="3200" i="1" dirty="0"/>
              <a:t>N.vectensis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7CDA2-B13E-A743-8501-2F40DF0BC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2016" y="1825625"/>
            <a:ext cx="4231783" cy="4351338"/>
          </a:xfrm>
        </p:spPr>
        <p:txBody>
          <a:bodyPr>
            <a:normAutofit fontScale="85000" lnSpcReduction="20000"/>
          </a:bodyPr>
          <a:lstStyle/>
          <a:p>
            <a:r>
              <a:rPr lang="en-AT" dirty="0">
                <a:latin typeface="Avenir Book" panose="02000503020000020003" pitchFamily="2" charset="0"/>
              </a:rPr>
              <a:t>CRISPR/Cas9 knockout (</a:t>
            </a:r>
            <a:r>
              <a:rPr lang="en-GB" dirty="0">
                <a:latin typeface="Avenir Book" panose="02000503020000020003" pitchFamily="2" charset="0"/>
              </a:rPr>
              <a:t>GGTAACGT </a:t>
            </a:r>
            <a:r>
              <a:rPr lang="en-GB" dirty="0"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en-GB" dirty="0">
                <a:latin typeface="Avenir Book" panose="02000503020000020003" pitchFamily="2" charset="0"/>
              </a:rPr>
              <a:t> </a:t>
            </a:r>
            <a:r>
              <a:rPr lang="en-GB" b="1" dirty="0">
                <a:latin typeface="Avenir Book" panose="02000503020000020003" pitchFamily="2" charset="0"/>
              </a:rPr>
              <a:t>GGT-----)</a:t>
            </a:r>
          </a:p>
          <a:p>
            <a:endParaRPr lang="en-AT" b="1" dirty="0">
              <a:latin typeface="Avenir Book" panose="02000503020000020003" pitchFamily="2" charset="0"/>
            </a:endParaRPr>
          </a:p>
          <a:p>
            <a:r>
              <a:rPr lang="en-GB" dirty="0">
                <a:latin typeface="Avenir Book" panose="02000503020000020003" pitchFamily="2" charset="0"/>
              </a:rPr>
              <a:t>defects in tentacle patterning</a:t>
            </a:r>
          </a:p>
          <a:p>
            <a:endParaRPr lang="en-AT" dirty="0">
              <a:latin typeface="Avenir Book" panose="02000503020000020003" pitchFamily="2" charset="0"/>
            </a:endParaRPr>
          </a:p>
          <a:p>
            <a:r>
              <a:rPr lang="en-GB" dirty="0" err="1">
                <a:latin typeface="Avenir Book" panose="02000503020000020003" pitchFamily="2" charset="0"/>
              </a:rPr>
              <a:t>Nvtwist</a:t>
            </a:r>
            <a:r>
              <a:rPr lang="en-GB" dirty="0">
                <a:latin typeface="Avenir Book" panose="02000503020000020003" pitchFamily="2" charset="0"/>
              </a:rPr>
              <a:t> knockout mutants are</a:t>
            </a:r>
          </a:p>
          <a:p>
            <a:pPr lvl="1"/>
            <a:r>
              <a:rPr lang="en-GB" dirty="0">
                <a:latin typeface="Avenir Book" panose="02000503020000020003" pitchFamily="2" charset="0"/>
              </a:rPr>
              <a:t>viable</a:t>
            </a:r>
          </a:p>
          <a:p>
            <a:pPr lvl="1"/>
            <a:r>
              <a:rPr lang="en-GB" dirty="0">
                <a:latin typeface="Avenir Book" panose="02000503020000020003" pitchFamily="2" charset="0"/>
              </a:rPr>
              <a:t>grow to sexual maturity</a:t>
            </a:r>
          </a:p>
          <a:p>
            <a:pPr lvl="1"/>
            <a:r>
              <a:rPr lang="en-GB" dirty="0">
                <a:latin typeface="Avenir Book" panose="02000503020000020003" pitchFamily="2" charset="0"/>
              </a:rPr>
              <a:t>produce offspring</a:t>
            </a:r>
          </a:p>
          <a:p>
            <a:pPr lvl="1"/>
            <a:r>
              <a:rPr lang="en-GB" dirty="0">
                <a:latin typeface="Avenir Book" panose="02000503020000020003" pitchFamily="2" charset="0"/>
              </a:rPr>
              <a:t>no abnormalities during gastrulation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EF005-8B83-9D4E-B20D-51EB6DC8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8000"/>
            <a:ext cx="5636342" cy="37465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56BB0C-81F7-C44D-888F-13B62E76970E}"/>
              </a:ext>
            </a:extLst>
          </p:cNvPr>
          <p:cNvCxnSpPr/>
          <p:nvPr/>
        </p:nvCxnSpPr>
        <p:spPr>
          <a:xfrm>
            <a:off x="838200" y="2017988"/>
            <a:ext cx="187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DBED6E-C304-8C4F-92DE-E908CA71E2F6}"/>
              </a:ext>
            </a:extLst>
          </p:cNvPr>
          <p:cNvSpPr txBox="1"/>
          <p:nvPr/>
        </p:nvSpPr>
        <p:spPr>
          <a:xfrm>
            <a:off x="1313108" y="1645444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venir Book" panose="02000503020000020003" pitchFamily="2" charset="0"/>
              </a:rPr>
              <a:t>w</a:t>
            </a:r>
            <a:r>
              <a:rPr lang="en-AT" sz="1400" dirty="0">
                <a:latin typeface="Avenir Book" panose="02000503020000020003" pitchFamily="2" charset="0"/>
              </a:rPr>
              <a:t>ild-type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80FB6-6A8C-8347-9B3F-A8F322ADE65D}"/>
              </a:ext>
            </a:extLst>
          </p:cNvPr>
          <p:cNvSpPr txBox="1"/>
          <p:nvPr/>
        </p:nvSpPr>
        <p:spPr>
          <a:xfrm>
            <a:off x="4665613" y="1690688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venir Book" panose="02000503020000020003" pitchFamily="2" charset="0"/>
              </a:rPr>
              <a:t>malformed tentacle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0C5594-3723-304D-960B-B3BA7DE57255}"/>
              </a:ext>
            </a:extLst>
          </p:cNvPr>
          <p:cNvCxnSpPr/>
          <p:nvPr/>
        </p:nvCxnSpPr>
        <p:spPr>
          <a:xfrm>
            <a:off x="4601073" y="2017988"/>
            <a:ext cx="187346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9C7776-5AD7-9643-AB30-848E43BFC51A}"/>
              </a:ext>
            </a:extLst>
          </p:cNvPr>
          <p:cNvCxnSpPr>
            <a:cxnSpLocks/>
          </p:cNvCxnSpPr>
          <p:nvPr/>
        </p:nvCxnSpPr>
        <p:spPr>
          <a:xfrm>
            <a:off x="838200" y="6048706"/>
            <a:ext cx="5636342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0D0CC9-B5A3-8849-8287-2F5A82211854}"/>
              </a:ext>
            </a:extLst>
          </p:cNvPr>
          <p:cNvSpPr txBox="1"/>
          <p:nvPr/>
        </p:nvSpPr>
        <p:spPr>
          <a:xfrm>
            <a:off x="2569780" y="6135283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>
                <a:latin typeface="Avenir Book" panose="02000503020000020003" pitchFamily="2" charset="0"/>
              </a:rPr>
              <a:t>‘bubble’ 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80F84-21D9-984F-B485-19AE9C4ADDD1}"/>
              </a:ext>
            </a:extLst>
          </p:cNvPr>
          <p:cNvSpPr txBox="1"/>
          <p:nvPr/>
        </p:nvSpPr>
        <p:spPr>
          <a:xfrm>
            <a:off x="9538138" y="6492875"/>
            <a:ext cx="253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venir Book" panose="02000503020000020003" pitchFamily="2" charset="0"/>
              </a:rPr>
              <a:t>F</a:t>
            </a:r>
            <a:r>
              <a:rPr lang="en-AT" sz="1200" dirty="0">
                <a:latin typeface="Avenir Book" panose="02000503020000020003" pitchFamily="2" charset="0"/>
              </a:rPr>
              <a:t>igure, courtesey of Julia Hagauer</a:t>
            </a:r>
          </a:p>
        </p:txBody>
      </p:sp>
    </p:spTree>
    <p:extLst>
      <p:ext uri="{BB962C8B-B14F-4D97-AF65-F5344CB8AC3E}">
        <p14:creationId xmlns:p14="http://schemas.microsoft.com/office/powerpoint/2010/main" val="59196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84DD-2D8B-7645-8E48-A20BBA06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AT" sz="2400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F31D5-D025-454E-8557-591E93B94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T" dirty="0"/>
          </a:p>
          <a:p>
            <a:pPr marL="0" indent="0">
              <a:buNone/>
            </a:pPr>
            <a:endParaRPr lang="en-AT" dirty="0"/>
          </a:p>
          <a:p>
            <a:pPr marL="0" indent="0">
              <a:buNone/>
            </a:pPr>
            <a:r>
              <a:rPr lang="en-AT" dirty="0">
                <a:latin typeface="Avenir Book" panose="02000503020000020003" pitchFamily="2" charset="0"/>
              </a:rPr>
              <a:t>3 hypothesis derived from preliminary results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01013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7233-3C8F-7541-9612-E368C794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latin typeface="Avenir Book" panose="02000503020000020003" pitchFamily="2" charset="0"/>
              </a:rPr>
              <a:t>Nvtwist may be involved in tentacle formation via Fgfrb signalling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8C25-FD67-944D-BC9B-6DAB61A42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103" y="2112579"/>
            <a:ext cx="4051738" cy="3815255"/>
          </a:xfrm>
        </p:spPr>
        <p:txBody>
          <a:bodyPr>
            <a:normAutofit fontScale="92500" lnSpcReduction="10000"/>
          </a:bodyPr>
          <a:lstStyle/>
          <a:p>
            <a:r>
              <a:rPr lang="en-AT" sz="2200" dirty="0">
                <a:latin typeface="Avenir Book" panose="02000503020000020003" pitchFamily="2" charset="0"/>
              </a:rPr>
              <a:t>body size and tentacle development is likely indirectly connected through the animals’ nutritional status</a:t>
            </a:r>
          </a:p>
          <a:p>
            <a:endParaRPr lang="en-AT" sz="2200" dirty="0">
              <a:latin typeface="Avenir Book" panose="02000503020000020003" pitchFamily="2" charset="0"/>
            </a:endParaRPr>
          </a:p>
          <a:p>
            <a:r>
              <a:rPr lang="en-GB" sz="2200" dirty="0">
                <a:latin typeface="Avenir Book" panose="02000503020000020003" pitchFamily="2" charset="0"/>
              </a:rPr>
              <a:t>T</a:t>
            </a:r>
            <a:r>
              <a:rPr lang="en-AT" sz="2200" dirty="0">
                <a:latin typeface="Avenir Book" panose="02000503020000020003" pitchFamily="2" charset="0"/>
              </a:rPr>
              <a:t>ranslated through TOR pathway activity (upregulating Fgfrb)</a:t>
            </a:r>
          </a:p>
          <a:p>
            <a:endParaRPr lang="en-AT" sz="2200" dirty="0">
              <a:latin typeface="Avenir Book" panose="02000503020000020003" pitchFamily="2" charset="0"/>
            </a:endParaRPr>
          </a:p>
          <a:p>
            <a:r>
              <a:rPr lang="en-GB" sz="2200" dirty="0">
                <a:latin typeface="Avenir Book" panose="02000503020000020003" pitchFamily="2" charset="0"/>
              </a:rPr>
              <a:t>Twist and </a:t>
            </a:r>
            <a:r>
              <a:rPr lang="en-GB" sz="2200" dirty="0" err="1">
                <a:latin typeface="Avenir Book" panose="02000503020000020003" pitchFamily="2" charset="0"/>
              </a:rPr>
              <a:t>Fgfr</a:t>
            </a:r>
            <a:r>
              <a:rPr lang="en-GB" sz="2200" dirty="0">
                <a:latin typeface="Avenir Book" panose="02000503020000020003" pitchFamily="2" charset="0"/>
              </a:rPr>
              <a:t> signalling interactions have been described in various bilaterian species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BCDF16F-802D-4B47-9423-551B66A1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0294"/>
            <a:ext cx="6624024" cy="3347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1A0085-2808-A34A-858F-28D8E784D5F5}"/>
              </a:ext>
            </a:extLst>
          </p:cNvPr>
          <p:cNvSpPr txBox="1"/>
          <p:nvPr/>
        </p:nvSpPr>
        <p:spPr>
          <a:xfrm>
            <a:off x="838200" y="6492875"/>
            <a:ext cx="253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venir Book" panose="02000503020000020003" pitchFamily="2" charset="0"/>
              </a:rPr>
              <a:t>F</a:t>
            </a:r>
            <a:r>
              <a:rPr lang="en-AT" sz="1200" dirty="0">
                <a:latin typeface="Avenir Book" panose="02000503020000020003" pitchFamily="2" charset="0"/>
              </a:rPr>
              <a:t>igure, courtesey of Julia Hagauer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F571D-361F-5343-850A-5E4F47161350}"/>
              </a:ext>
            </a:extLst>
          </p:cNvPr>
          <p:cNvSpPr txBox="1"/>
          <p:nvPr/>
        </p:nvSpPr>
        <p:spPr>
          <a:xfrm>
            <a:off x="1340068" y="2272517"/>
            <a:ext cx="259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venir Book" panose="02000503020000020003" pitchFamily="2" charset="0"/>
              </a:rPr>
              <a:t>secondary tentacles formation</a:t>
            </a:r>
          </a:p>
        </p:txBody>
      </p:sp>
    </p:spTree>
    <p:extLst>
      <p:ext uri="{BB962C8B-B14F-4D97-AF65-F5344CB8AC3E}">
        <p14:creationId xmlns:p14="http://schemas.microsoft.com/office/powerpoint/2010/main" val="79837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7DCFF-9D35-B946-8656-9573BDF0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Avenir Book" panose="02000503020000020003" pitchFamily="2" charset="0"/>
              </a:rPr>
              <a:t>‘Bubble’ might be failed attempt at growing a tentacle</a:t>
            </a:r>
            <a:endParaRPr lang="en-AT" sz="3200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D27A-4D1D-B549-A8BE-01DD9706C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6818" y="1872873"/>
            <a:ext cx="498453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AT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94C206-2F48-4D47-96F8-1FF8934C7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84" y="1825625"/>
            <a:ext cx="4837386" cy="45114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52FDD6-484C-3643-8F4E-2DF73DF1AF0F}"/>
              </a:ext>
            </a:extLst>
          </p:cNvPr>
          <p:cNvCxnSpPr>
            <a:cxnSpLocks/>
          </p:cNvCxnSpPr>
          <p:nvPr/>
        </p:nvCxnSpPr>
        <p:spPr>
          <a:xfrm flipH="1" flipV="1">
            <a:off x="4472530" y="5218386"/>
            <a:ext cx="488730" cy="111870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0EF6C7-A249-564F-8613-AA58CB0879C7}"/>
              </a:ext>
            </a:extLst>
          </p:cNvPr>
          <p:cNvSpPr txBox="1"/>
          <p:nvPr/>
        </p:nvSpPr>
        <p:spPr>
          <a:xfrm>
            <a:off x="4933985" y="6224211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venir Book" panose="02000503020000020003" pitchFamily="2" charset="0"/>
              </a:rPr>
              <a:t>m</a:t>
            </a:r>
            <a:r>
              <a:rPr lang="en-AT" sz="1400" dirty="0">
                <a:latin typeface="Avenir Book" panose="02000503020000020003" pitchFamily="2" charset="0"/>
              </a:rPr>
              <a:t>alformed muscle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69B49-4CCA-7243-BA49-4D8EA5532434}"/>
              </a:ext>
            </a:extLst>
          </p:cNvPr>
          <p:cNvSpPr txBox="1"/>
          <p:nvPr/>
        </p:nvSpPr>
        <p:spPr>
          <a:xfrm>
            <a:off x="6261338" y="4897176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venir Book" panose="02000503020000020003" pitchFamily="2" charset="0"/>
              </a:rPr>
              <a:t>widened space between </a:t>
            </a:r>
          </a:p>
          <a:p>
            <a:r>
              <a:rPr lang="en-GB" sz="1400" dirty="0">
                <a:latin typeface="Avenir Book" panose="02000503020000020003" pitchFamily="2" charset="0"/>
              </a:rPr>
              <a:t>circular ring and longitudinal muscle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3A7567-74B3-9E4A-90EB-F24993C96831}"/>
              </a:ext>
            </a:extLst>
          </p:cNvPr>
          <p:cNvCxnSpPr>
            <a:cxnSpLocks/>
          </p:cNvCxnSpPr>
          <p:nvPr/>
        </p:nvCxnSpPr>
        <p:spPr>
          <a:xfrm flipH="1">
            <a:off x="5714888" y="5158786"/>
            <a:ext cx="52655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677A14-5716-9A48-958F-964935F557D8}"/>
              </a:ext>
            </a:extLst>
          </p:cNvPr>
          <p:cNvSpPr txBox="1"/>
          <p:nvPr/>
        </p:nvSpPr>
        <p:spPr>
          <a:xfrm>
            <a:off x="9084425" y="6540936"/>
            <a:ext cx="253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venir Book" panose="02000503020000020003" pitchFamily="2" charset="0"/>
              </a:rPr>
              <a:t>F</a:t>
            </a:r>
            <a:r>
              <a:rPr lang="en-AT" sz="1200" dirty="0">
                <a:latin typeface="Avenir Book" panose="02000503020000020003" pitchFamily="2" charset="0"/>
              </a:rPr>
              <a:t>igure, courtesey of Julia Hagauer</a:t>
            </a:r>
          </a:p>
        </p:txBody>
      </p:sp>
    </p:spTree>
    <p:extLst>
      <p:ext uri="{BB962C8B-B14F-4D97-AF65-F5344CB8AC3E}">
        <p14:creationId xmlns:p14="http://schemas.microsoft.com/office/powerpoint/2010/main" val="4168220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687</Words>
  <Application>Microsoft Macintosh PowerPoint</Application>
  <PresentationFormat>Widescreen</PresentationFormat>
  <Paragraphs>100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Book</vt:lpstr>
      <vt:lpstr>Calibri</vt:lpstr>
      <vt:lpstr>Calibri Light</vt:lpstr>
      <vt:lpstr>Office Theme</vt:lpstr>
      <vt:lpstr>Decipher the functional consequenes of a twist KO in Nematostella vectensis</vt:lpstr>
      <vt:lpstr>Twist protein is involved in a variety of cellular processes</vt:lpstr>
      <vt:lpstr>Dm-twist induces mesoderm formation in Drosophila melongaster</vt:lpstr>
      <vt:lpstr>Twist induces metastatic potential of tumor cells via EMT in humans</vt:lpstr>
      <vt:lpstr>PowerPoint Presentation</vt:lpstr>
      <vt:lpstr>Twist KO causes an novel phenotype in N.vectensis</vt:lpstr>
      <vt:lpstr>PowerPoint Presentation</vt:lpstr>
      <vt:lpstr>Nvtwist may be involved in tentacle formation via Fgfrb signalling</vt:lpstr>
      <vt:lpstr>‘Bubble’ might be failed attempt at growing a tentacle</vt:lpstr>
      <vt:lpstr>’Bubble’ displays a cancer-like phenotype</vt:lpstr>
      <vt:lpstr>How do we tackle these hypotheses</vt:lpstr>
      <vt:lpstr>Why should we get the funding?</vt:lpstr>
      <vt:lpstr>PowerPoint Presentation</vt:lpstr>
      <vt:lpstr>Twist expression correlates with developmental stage</vt:lpstr>
      <vt:lpstr>Tentacle formation in N.vectensis</vt:lpstr>
      <vt:lpstr>One interesting CRISPR/Cas9 off-target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S10687</dc:creator>
  <cp:lastModifiedBy>S10687</cp:lastModifiedBy>
  <cp:revision>41</cp:revision>
  <dcterms:created xsi:type="dcterms:W3CDTF">2021-06-06T18:54:10Z</dcterms:created>
  <dcterms:modified xsi:type="dcterms:W3CDTF">2021-06-08T11:09:30Z</dcterms:modified>
</cp:coreProperties>
</file>